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8" r:id="rId4"/>
    <p:sldId id="260" r:id="rId5"/>
    <p:sldId id="259" r:id="rId6"/>
    <p:sldId id="269" r:id="rId7"/>
    <p:sldId id="268" r:id="rId8"/>
    <p:sldId id="267" r:id="rId9"/>
    <p:sldId id="261" r:id="rId10"/>
    <p:sldId id="262" r:id="rId11"/>
    <p:sldId id="263" r:id="rId12"/>
    <p:sldId id="265" r:id="rId13"/>
    <p:sldId id="270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1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eshap/PlainTextWikipedia" TargetMode="External"/><Relationship Id="rId2" Type="http://schemas.openxmlformats.org/officeDocument/2006/relationships/hyperlink" Target="https://www.kaggle.com/datasets/ltcmdrdata/plain-text-wikipedia-20201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ikipedia:Size_of_Wikipedia" TargetMode="Externa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bpedia.org/page/Tiger_Woods" TargetMode="External"/><Relationship Id="rId3" Type="http://schemas.openxmlformats.org/officeDocument/2006/relationships/hyperlink" Target="https://webnlg-challenge.loria.fr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nlp.stanford.edu/projects/tacred/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s://en.wikipedia.org/wiki/Tiger_Wood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nlp.ru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relation-extraction#papers-list" TargetMode="External"/><Relationship Id="rId2" Type="http://schemas.openxmlformats.org/officeDocument/2006/relationships/hyperlink" Target="https://paperswithcode.com/datasets?task=relation-extr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withcode.com/task/relation-extraction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nlp.stanford.edu/pubs/2015angeli-openie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natural-languag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6.03762.pdf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hyperlink" Target="https://arxiv.org/pdf/1906.07510v8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programmer.org/rnn-lstm-gru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hyperlink" Target="https://www.microsoft.com/en-us/research/uploads/prod/2021/06/Pre-training-Models-Xu-Tan.pdf" TargetMode="External"/><Relationship Id="rId4" Type="http://schemas.openxmlformats.org/officeDocument/2006/relationships/hyperlink" Target="https://translate.google.com/" TargetMode="External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ijcaonline.org/volume69/number25/pxc3888502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Mining for Entity Relationship Associations</a:t>
            </a:r>
            <a:br>
              <a:rPr lang="en-US" sz="4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School of Engineering and Applied Science </a:t>
            </a:r>
            <a:br>
              <a:rPr lang="en-US" sz="4400" b="0" dirty="0"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Department of Computer Science CSCI 6443– Data Mining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3" y="4387807"/>
            <a:ext cx="8389575" cy="1752600"/>
          </a:xfrm>
        </p:spPr>
        <p:txBody>
          <a:bodyPr/>
          <a:lstStyle/>
          <a:p>
            <a:r>
              <a:rPr lang="en-US" sz="2400" dirty="0"/>
              <a:t>Professor: A. </a:t>
            </a:r>
            <a:r>
              <a:rPr lang="en-US" sz="2400" dirty="0" err="1"/>
              <a:t>Bellaachia</a:t>
            </a:r>
            <a:endParaRPr lang="en-US" sz="2400" dirty="0"/>
          </a:p>
          <a:p>
            <a:r>
              <a:rPr lang="en-US" sz="2400" dirty="0"/>
              <a:t>Student: R. Gross (G47667332)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6592411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Wikipedia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6.5M+ English articles as of 2022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10TB of data as of 2015</a:t>
            </a:r>
          </a:p>
          <a:p>
            <a:pPr marL="1143000" lvl="1" indent="-457200"/>
            <a:r>
              <a:rPr lang="en-US" sz="1600" dirty="0">
                <a:hlinkClick r:id="rId2"/>
              </a:rPr>
              <a:t>https://dumps.wikimedia.org/enwiki/latest/</a:t>
            </a:r>
          </a:p>
          <a:p>
            <a:pPr marL="1143000" lvl="1" indent="-457200"/>
            <a:r>
              <a:rPr lang="en-US" sz="1600" dirty="0">
                <a:hlinkClick r:id="rId2"/>
              </a:rPr>
              <a:t>https://www.kaggle.com/datasets/ltcmdrdata/plain-text-wikipedia-202011</a:t>
            </a:r>
            <a:endParaRPr lang="en-US" sz="1600" dirty="0"/>
          </a:p>
          <a:p>
            <a:pPr marL="1143000" lvl="1" indent="-457200"/>
            <a:r>
              <a:rPr lang="en-US" sz="1600" dirty="0">
                <a:hlinkClick r:id="rId3"/>
              </a:rPr>
              <a:t>https://github.com/daveshap/PlainTextWikipedia</a:t>
            </a:r>
            <a:endParaRPr lang="en-US" sz="1600" dirty="0"/>
          </a:p>
          <a:p>
            <a:pPr marL="1143000" lvl="1" indent="-457200"/>
            <a:endParaRPr lang="en-US" sz="1600" dirty="0"/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41108-C71A-B09B-58DC-39D7C729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47" y="1291929"/>
            <a:ext cx="3702953" cy="3512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A0BB7-73EA-2B1F-803A-90F252081FA4}"/>
              </a:ext>
            </a:extLst>
          </p:cNvPr>
          <p:cNvSpPr txBox="1"/>
          <p:nvPr/>
        </p:nvSpPr>
        <p:spPr>
          <a:xfrm>
            <a:off x="8052047" y="4804755"/>
            <a:ext cx="3977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https://en.wikipedia.org/wiki/Wikipedia:Size_of_Wikipedia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3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1D5194-6BC2-DAA4-A34B-585C32DF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84" y="2249688"/>
            <a:ext cx="59436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54B8A6-E797-47C1-46A2-2461BC34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84" y="1571825"/>
            <a:ext cx="5943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CA8CD-4979-7AA6-56AD-E0C2BF70D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812"/>
          <a:stretch/>
        </p:blipFill>
        <p:spPr>
          <a:xfrm>
            <a:off x="509768" y="2249688"/>
            <a:ext cx="5010710" cy="2287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56F468-EF02-AA3B-3804-245A69F218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45" b="65222"/>
          <a:stretch/>
        </p:blipFill>
        <p:spPr>
          <a:xfrm>
            <a:off x="455026" y="2540116"/>
            <a:ext cx="5010710" cy="2008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91CBF2-3CA1-7A50-EF70-ECEE64451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25" b="28454"/>
          <a:stretch/>
        </p:blipFill>
        <p:spPr>
          <a:xfrm>
            <a:off x="479426" y="2713972"/>
            <a:ext cx="5010710" cy="351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94A46C-B06F-76D6-44ED-0015723AE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356" y="481166"/>
            <a:ext cx="4870828" cy="853499"/>
          </a:xfrm>
          <a:prstGeom prst="rect">
            <a:avLst/>
          </a:prstGeom>
        </p:spPr>
      </p:pic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61CDC1B5-5EE2-F073-1C40-D10C5CF9E2E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9426" y="1882136"/>
            <a:ext cx="4986310" cy="735103"/>
          </a:xfrm>
        </p:spPr>
        <p:txBody>
          <a:bodyPr/>
          <a:lstStyle/>
          <a:p>
            <a:r>
              <a:rPr lang="en-US" sz="1600" u="sng" dirty="0"/>
              <a:t>Some early associations</a:t>
            </a:r>
          </a:p>
          <a:p>
            <a:endParaRPr lang="en-US" sz="1600" u="sng" dirty="0"/>
          </a:p>
          <a:p>
            <a:endParaRPr lang="en-US" sz="1600" u="sng" dirty="0"/>
          </a:p>
          <a:p>
            <a:pPr lvl="1" indent="0">
              <a:buNone/>
            </a:pPr>
            <a:endParaRPr lang="en-US" sz="1400" u="sng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F9BEE7-B33D-2EA9-D8AB-30427C4FD1D6}"/>
              </a:ext>
            </a:extLst>
          </p:cNvPr>
          <p:cNvSpPr/>
          <p:nvPr/>
        </p:nvSpPr>
        <p:spPr>
          <a:xfrm>
            <a:off x="1153461" y="3162633"/>
            <a:ext cx="1907548" cy="72229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Washington Capitals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D5B97-222A-77CF-87C7-A3CC3C1D9FD3}"/>
              </a:ext>
            </a:extLst>
          </p:cNvPr>
          <p:cNvSpPr/>
          <p:nvPr/>
        </p:nvSpPr>
        <p:spPr>
          <a:xfrm>
            <a:off x="3729793" y="4229276"/>
            <a:ext cx="1735943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Ice Hockey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64088D-DC1C-E027-CA0F-CE14346A62C6}"/>
              </a:ext>
            </a:extLst>
          </p:cNvPr>
          <p:cNvSpPr/>
          <p:nvPr/>
        </p:nvSpPr>
        <p:spPr>
          <a:xfrm>
            <a:off x="1264212" y="4584256"/>
            <a:ext cx="1735941" cy="92350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National Hockey League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58650C-E33C-6B55-4D39-1F661E17CFB4}"/>
              </a:ext>
            </a:extLst>
          </p:cNvPr>
          <p:cNvCxnSpPr>
            <a:cxnSpLocks/>
          </p:cNvCxnSpPr>
          <p:nvPr/>
        </p:nvCxnSpPr>
        <p:spPr>
          <a:xfrm>
            <a:off x="2965002" y="3744576"/>
            <a:ext cx="964226" cy="55375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F69052-A8CB-3D45-5502-43EFFE33195F}"/>
              </a:ext>
            </a:extLst>
          </p:cNvPr>
          <p:cNvCxnSpPr>
            <a:cxnSpLocks/>
          </p:cNvCxnSpPr>
          <p:nvPr/>
        </p:nvCxnSpPr>
        <p:spPr>
          <a:xfrm>
            <a:off x="2123202" y="3958507"/>
            <a:ext cx="0" cy="607657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B02F6F-59F0-82A2-380D-41F4E0C6E6FD}"/>
              </a:ext>
            </a:extLst>
          </p:cNvPr>
          <p:cNvSpPr txBox="1"/>
          <p:nvPr/>
        </p:nvSpPr>
        <p:spPr>
          <a:xfrm>
            <a:off x="3395116" y="3628132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9681A6-D69B-9737-6963-23D416117DB1}"/>
              </a:ext>
            </a:extLst>
          </p:cNvPr>
          <p:cNvSpPr txBox="1"/>
          <p:nvPr/>
        </p:nvSpPr>
        <p:spPr>
          <a:xfrm>
            <a:off x="2226016" y="3977305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league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1B5527-9E35-D132-B351-6F3652A2508E}"/>
              </a:ext>
            </a:extLst>
          </p:cNvPr>
          <p:cNvSpPr txBox="1"/>
          <p:nvPr/>
        </p:nvSpPr>
        <p:spPr>
          <a:xfrm>
            <a:off x="160312" y="3918211"/>
            <a:ext cx="127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Inference!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A0574A-FCB5-DB37-8428-B67DE6BEF7B6}"/>
              </a:ext>
            </a:extLst>
          </p:cNvPr>
          <p:cNvCxnSpPr>
            <a:cxnSpLocks/>
          </p:cNvCxnSpPr>
          <p:nvPr/>
        </p:nvCxnSpPr>
        <p:spPr>
          <a:xfrm>
            <a:off x="1333510" y="4102877"/>
            <a:ext cx="725722" cy="174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2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04695"/>
            <a:ext cx="55270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Generate a new set of training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Start with generated triples by determining how often entities and verbs/predicates appear in the same sentence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transformer to generate sentences from generated triple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would give the algorithm a more direct triple to sentence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 indent="0">
              <a:buNone/>
            </a:pPr>
            <a:r>
              <a:rPr lang="en-US" sz="2000" dirty="0"/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AC72E-2B12-6BC0-7C93-E707454D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17" y="3889"/>
            <a:ext cx="7373379" cy="885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AEBC8-49F9-F6CC-4CD3-9A7A2932E4BA}"/>
              </a:ext>
            </a:extLst>
          </p:cNvPr>
          <p:cNvSpPr txBox="1"/>
          <p:nvPr/>
        </p:nvSpPr>
        <p:spPr>
          <a:xfrm>
            <a:off x="9339307" y="974316"/>
            <a:ext cx="36487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https://webnlg-challenge.loria.fr/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7C487-9C1A-30A0-16AC-890A6F21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296" y="4003829"/>
            <a:ext cx="5954579" cy="912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B9AC0-E676-17B9-D709-4A9209549A3B}"/>
              </a:ext>
            </a:extLst>
          </p:cNvPr>
          <p:cNvSpPr txBox="1"/>
          <p:nvPr/>
        </p:nvSpPr>
        <p:spPr>
          <a:xfrm>
            <a:off x="9597959" y="4861980"/>
            <a:ext cx="260337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https://nlp.stanford.edu/projects/tacred/</a:t>
            </a:r>
            <a:endParaRPr lang="en-US" sz="1100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8A444A-7AEB-3B9A-251C-CD8081566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2698" y="2736871"/>
            <a:ext cx="2133898" cy="2000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D9D9B7-3E13-FEE2-1040-675B2CAD8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643" y="1928142"/>
            <a:ext cx="3781953" cy="485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734B8A-D006-6E76-83DA-7448D61FFB6F}"/>
              </a:ext>
            </a:extLst>
          </p:cNvPr>
          <p:cNvSpPr txBox="1"/>
          <p:nvPr/>
        </p:nvSpPr>
        <p:spPr>
          <a:xfrm>
            <a:off x="9622621" y="2301497"/>
            <a:ext cx="249095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https://dbpedia.org/page/Tiger_Woods</a:t>
            </a:r>
            <a:endParaRPr lang="en-US" sz="1100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92CE57-CF7B-5016-4559-880743FEF303}"/>
              </a:ext>
            </a:extLst>
          </p:cNvPr>
          <p:cNvSpPr txBox="1"/>
          <p:nvPr/>
        </p:nvSpPr>
        <p:spPr>
          <a:xfrm>
            <a:off x="9397014" y="2893687"/>
            <a:ext cx="265886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9"/>
              </a:rPr>
              <a:t>https://en.wikipedia.org/wiki/Tiger_Woods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0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1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7533443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chatbots are a combination of expert systems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knowledge base is often used as the “brain” of the chatbot due to its ability to perform inference.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Traditionally knowledge bases perform inference based on inference rules, which are brittle and don’t scale well.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F8E50F-FD83-96C2-6D92-631B54A44979}"/>
              </a:ext>
            </a:extLst>
          </p:cNvPr>
          <p:cNvSpPr/>
          <p:nvPr/>
        </p:nvSpPr>
        <p:spPr>
          <a:xfrm>
            <a:off x="8965811" y="1983394"/>
            <a:ext cx="1118587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6465C2-9EC2-384A-84B2-B5E91FBCF87B}"/>
              </a:ext>
            </a:extLst>
          </p:cNvPr>
          <p:cNvSpPr/>
          <p:nvPr/>
        </p:nvSpPr>
        <p:spPr>
          <a:xfrm>
            <a:off x="10753183" y="2940300"/>
            <a:ext cx="1118587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1EE529-CA98-CB01-F8F9-3D02C382B3C4}"/>
              </a:ext>
            </a:extLst>
          </p:cNvPr>
          <p:cNvSpPr/>
          <p:nvPr/>
        </p:nvSpPr>
        <p:spPr>
          <a:xfrm>
            <a:off x="8774941" y="3907225"/>
            <a:ext cx="1500327" cy="6125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CB170-85FC-32DF-6C33-A21BAB426B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0043180" y="2476251"/>
            <a:ext cx="873816" cy="55375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BB72B7-404E-68B2-5FDB-0ECE6235157F}"/>
              </a:ext>
            </a:extLst>
          </p:cNvPr>
          <p:cNvCxnSpPr>
            <a:cxnSpLocks/>
          </p:cNvCxnSpPr>
          <p:nvPr/>
        </p:nvCxnSpPr>
        <p:spPr>
          <a:xfrm>
            <a:off x="9525105" y="2669531"/>
            <a:ext cx="0" cy="1154096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14F2FE-103C-B64A-146E-F45E22C4A0B8}"/>
              </a:ext>
            </a:extLst>
          </p:cNvPr>
          <p:cNvSpPr txBox="1"/>
          <p:nvPr/>
        </p:nvSpPr>
        <p:spPr>
          <a:xfrm>
            <a:off x="10418506" y="2339156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C3AFE6-F832-23F8-07B6-AF687DEB76A7}"/>
              </a:ext>
            </a:extLst>
          </p:cNvPr>
          <p:cNvSpPr txBox="1"/>
          <p:nvPr/>
        </p:nvSpPr>
        <p:spPr>
          <a:xfrm>
            <a:off x="9620330" y="2975673"/>
            <a:ext cx="873816" cy="38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A5BEAC-18F4-A0B5-3B44-4C66975D056A}"/>
              </a:ext>
            </a:extLst>
          </p:cNvPr>
          <p:cNvSpPr txBox="1"/>
          <p:nvPr/>
        </p:nvSpPr>
        <p:spPr>
          <a:xfrm>
            <a:off x="8965811" y="4750074"/>
            <a:ext cx="2798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&lt;subject&gt; has Child</a:t>
            </a:r>
          </a:p>
          <a:p>
            <a:r>
              <a:rPr lang="en-US" dirty="0"/>
              <a:t>THEN &lt;subject&gt; is a Parent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620F3-F8DD-0E0F-D992-10F0FF118D80}"/>
              </a:ext>
            </a:extLst>
          </p:cNvPr>
          <p:cNvSpPr txBox="1"/>
          <p:nvPr/>
        </p:nvSpPr>
        <p:spPr>
          <a:xfrm>
            <a:off x="7885223" y="2817293"/>
            <a:ext cx="127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Inference!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B97AF6-184E-7427-C70C-98DABC76C224}"/>
              </a:ext>
            </a:extLst>
          </p:cNvPr>
          <p:cNvCxnSpPr>
            <a:cxnSpLocks/>
          </p:cNvCxnSpPr>
          <p:nvPr/>
        </p:nvCxnSpPr>
        <p:spPr>
          <a:xfrm>
            <a:off x="9058421" y="3001959"/>
            <a:ext cx="390301" cy="105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161233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Unsupervised learning of entity relationships is difficult and supervised learning datasets are costly to create.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Performance is subjective and language dependent.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 NLP algorithms struggle to perform Relationship Extraction (RE) with the precision and recall of a person.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Continued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D54734-0829-58EA-55FA-785024D4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0" y="4263521"/>
            <a:ext cx="5073728" cy="850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6EEF6A-3D63-9D3B-8C1E-15E28DF59E9C}"/>
              </a:ext>
            </a:extLst>
          </p:cNvPr>
          <p:cNvSpPr txBox="1"/>
          <p:nvPr/>
        </p:nvSpPr>
        <p:spPr>
          <a:xfrm>
            <a:off x="3240281" y="5131456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https://corenlp.run/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7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525780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Datasets (not all are free):</a:t>
            </a:r>
          </a:p>
          <a:p>
            <a:pPr marL="1143000" lvl="1" indent="-457200"/>
            <a:r>
              <a:rPr lang="en-US" sz="1600" dirty="0">
                <a:hlinkClick r:id="rId2"/>
              </a:rPr>
              <a:t>https://paperswithcode.com/datasets?task=relation-extraction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Papers:</a:t>
            </a:r>
          </a:p>
          <a:p>
            <a:pPr marL="1143000" lvl="1" indent="-457200"/>
            <a:r>
              <a:rPr lang="en-US" sz="1600" dirty="0">
                <a:hlinkClick r:id="rId3"/>
              </a:rPr>
              <a:t>https://paperswithcode.com/task/relation-extraction#papers-list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Notable Algorithms Types: </a:t>
            </a:r>
          </a:p>
          <a:p>
            <a:pPr marL="1143000" lvl="1" indent="-457200"/>
            <a:r>
              <a:rPr lang="en-US" sz="1600" dirty="0" err="1"/>
              <a:t>OpenIE</a:t>
            </a:r>
            <a:endParaRPr lang="en-US" sz="1600" dirty="0"/>
          </a:p>
          <a:p>
            <a:pPr marL="1143000" lvl="1" indent="-457200"/>
            <a:r>
              <a:rPr lang="en-US" sz="1600" dirty="0"/>
              <a:t>Convolutional Neural Network (CNN)</a:t>
            </a:r>
          </a:p>
          <a:p>
            <a:pPr marL="1143000" lvl="1" indent="-457200"/>
            <a:r>
              <a:rPr lang="en-US" sz="1600" dirty="0"/>
              <a:t>Sequence based networks (RNN, LSTM, GRU, Transformers)</a:t>
            </a:r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6F49A5-3395-E274-002A-38C4089F3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800" y="155320"/>
            <a:ext cx="6121278" cy="2074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DF977F-4AC3-0861-F5B6-C593AF403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349" y="2415383"/>
            <a:ext cx="5720179" cy="2698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34E13C-4C71-3925-2B32-1A6114D164BB}"/>
              </a:ext>
            </a:extLst>
          </p:cNvPr>
          <p:cNvSpPr txBox="1"/>
          <p:nvPr/>
        </p:nvSpPr>
        <p:spPr>
          <a:xfrm>
            <a:off x="6340876" y="512861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https://paperswithcode.com/task/relation-extraction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3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4772487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Methods of doing RE :</a:t>
            </a:r>
          </a:p>
          <a:p>
            <a:pPr marL="1143000" lvl="1" indent="-457200"/>
            <a:r>
              <a:rPr lang="en-US" sz="2000" dirty="0" err="1"/>
              <a:t>OpenIE</a:t>
            </a:r>
            <a:endParaRPr lang="en-US" sz="2000" dirty="0"/>
          </a:p>
          <a:p>
            <a:pPr marL="1600200" lvl="2" indent="-457200"/>
            <a:r>
              <a:rPr lang="en-US" sz="1600" dirty="0"/>
              <a:t>Greedy search on dependency tree</a:t>
            </a:r>
          </a:p>
          <a:p>
            <a:pPr marL="1600200" lvl="2" indent="-457200"/>
            <a:r>
              <a:rPr lang="en-US" sz="1600" dirty="0"/>
              <a:t>Goal is to reduce sentence, to utterance, to triple</a:t>
            </a:r>
            <a:endParaRPr lang="en-US" dirty="0"/>
          </a:p>
          <a:p>
            <a:pPr lvl="2" indent="0">
              <a:buNone/>
            </a:pPr>
            <a:endParaRPr lang="en-US" sz="2000" dirty="0"/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D8B57-97DB-9C02-9AEF-195527FA515F}"/>
              </a:ext>
            </a:extLst>
          </p:cNvPr>
          <p:cNvSpPr txBox="1"/>
          <p:nvPr/>
        </p:nvSpPr>
        <p:spPr>
          <a:xfrm>
            <a:off x="8154799" y="4821624"/>
            <a:ext cx="36347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hlinkClick r:id="rId2"/>
              </a:rPr>
              <a:t>https://nlp.stanford.edu/pubs/2015angeli-openie.pdf</a:t>
            </a:r>
            <a:endParaRPr lang="en-US" sz="1100" dirty="0"/>
          </a:p>
          <a:p>
            <a:pPr algn="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2A584F-8282-326B-277B-D031560AE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41" y="2319624"/>
            <a:ext cx="6351402" cy="240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5518213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Methods of doing RE:</a:t>
            </a:r>
          </a:p>
          <a:p>
            <a:pPr marL="1143000" lvl="1" indent="-457200"/>
            <a:r>
              <a:rPr lang="en-US" sz="2000" dirty="0"/>
              <a:t>Named Entity Extraction (NER) + Classification of relations between    entities using neural networks</a:t>
            </a:r>
          </a:p>
          <a:p>
            <a:pPr marL="1600200" lvl="2" indent="-457200"/>
            <a:r>
              <a:rPr lang="en-US" sz="1600" dirty="0"/>
              <a:t>Text and/or Part of Speech (POS) tags are input features along with entities</a:t>
            </a:r>
          </a:p>
          <a:p>
            <a:pPr lvl="1" indent="0">
              <a:buNone/>
            </a:pPr>
            <a:endParaRPr lang="en-US" sz="2000" dirty="0"/>
          </a:p>
          <a:p>
            <a:pPr marL="1143000" lvl="1" indent="-457200"/>
            <a:r>
              <a:rPr lang="en-US" sz="2000" dirty="0"/>
              <a:t>Graph Convolutional Neural Networks (GCN)</a:t>
            </a:r>
          </a:p>
          <a:p>
            <a:pPr marL="1600200" lvl="2" indent="-457200"/>
            <a:r>
              <a:rPr lang="en-US" sz="1600" dirty="0"/>
              <a:t>Create graph from dependencies</a:t>
            </a:r>
          </a:p>
          <a:p>
            <a:pPr marL="1600200" lvl="2" indent="-457200"/>
            <a:r>
              <a:rPr lang="en-US" sz="1600" dirty="0"/>
              <a:t>GCN learns features and structures in graph that are associated to training data</a:t>
            </a:r>
          </a:p>
          <a:p>
            <a:pPr lvl="1" indent="0">
              <a:buNone/>
            </a:pPr>
            <a:endParaRPr lang="en-US" sz="2000" dirty="0"/>
          </a:p>
          <a:p>
            <a:pPr lvl="1" indent="0">
              <a:buNone/>
            </a:pPr>
            <a:r>
              <a:rPr lang="en-US" sz="2000" dirty="0"/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EE2B3-B19A-04D0-75B5-719F6B77C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" t="47799" r="50166" b="42874"/>
          <a:stretch/>
        </p:blipFill>
        <p:spPr>
          <a:xfrm>
            <a:off x="6990097" y="2138929"/>
            <a:ext cx="4537287" cy="467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4D8B57-97DB-9C02-9AEF-195527FA515F}"/>
              </a:ext>
            </a:extLst>
          </p:cNvPr>
          <p:cNvSpPr txBox="1"/>
          <p:nvPr/>
        </p:nvSpPr>
        <p:spPr>
          <a:xfrm>
            <a:off x="8811556" y="2606232"/>
            <a:ext cx="284973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NER Example</a:t>
            </a:r>
          </a:p>
          <a:p>
            <a:pPr algn="r"/>
            <a:r>
              <a:rPr lang="en-US" sz="1100" dirty="0">
                <a:hlinkClick r:id="rId3"/>
              </a:rPr>
              <a:t>https://cloud.google.com/natural-language</a:t>
            </a:r>
            <a:endParaRPr lang="en-US" sz="11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0CA82-A6D0-8583-C56C-7095930A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530" y="3643119"/>
            <a:ext cx="5045238" cy="1657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BD8DF5-3733-666D-1CAE-6C5FDF03E0A2}"/>
              </a:ext>
            </a:extLst>
          </p:cNvPr>
          <p:cNvSpPr txBox="1"/>
          <p:nvPr/>
        </p:nvSpPr>
        <p:spPr>
          <a:xfrm>
            <a:off x="8677652" y="5204744"/>
            <a:ext cx="284973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https://cloud.google.com/natural-language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1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E8492B5-1D38-E9B2-FE58-9A8D0F04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15" y="1421302"/>
            <a:ext cx="4220018" cy="23699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9" y="1825625"/>
            <a:ext cx="55270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Methods of doing RE :</a:t>
            </a:r>
          </a:p>
          <a:p>
            <a:pPr marL="1143000" lvl="1" indent="-457200"/>
            <a:r>
              <a:rPr lang="en-US" sz="2000" dirty="0"/>
              <a:t>Applying language generation/translation techniques </a:t>
            </a:r>
          </a:p>
          <a:p>
            <a:pPr marL="1600200" lvl="2" indent="-457200"/>
            <a:r>
              <a:rPr lang="en-US" sz="1600" dirty="0"/>
              <a:t>RNN, LSTM, GRU, Transformers (Seq2Seq (BERT, ERNIE, GPT, BART))</a:t>
            </a:r>
          </a:p>
          <a:p>
            <a:pPr lvl="1" indent="0">
              <a:buNone/>
            </a:pPr>
            <a:r>
              <a:rPr lang="en-US" sz="2000" dirty="0"/>
              <a:t>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9D0662-8F59-192E-2737-D633C03E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43" y="3347435"/>
            <a:ext cx="4495159" cy="1516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02D737-EB58-052C-2B4A-695BBB4C8191}"/>
              </a:ext>
            </a:extLst>
          </p:cNvPr>
          <p:cNvSpPr txBox="1"/>
          <p:nvPr/>
        </p:nvSpPr>
        <p:spPr>
          <a:xfrm>
            <a:off x="3748916" y="4863874"/>
            <a:ext cx="2015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https://translate.google.com/</a:t>
            </a:r>
            <a:endParaRPr lang="en-US" sz="1100" dirty="0"/>
          </a:p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392640B-8198-E566-C044-280CA2DA8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50" y="5126364"/>
            <a:ext cx="4497377" cy="3589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7FA2C4-DDA4-F120-A9C1-B89C3D222702}"/>
              </a:ext>
            </a:extLst>
          </p:cNvPr>
          <p:cNvSpPr txBox="1"/>
          <p:nvPr/>
        </p:nvSpPr>
        <p:spPr>
          <a:xfrm>
            <a:off x="7727554" y="1051719"/>
            <a:ext cx="269151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6"/>
              </a:rPr>
              <a:t>http://dprogrammer.org/rnn-lstm-gru</a:t>
            </a:r>
            <a:endParaRPr lang="en-US" sz="1100" dirty="0"/>
          </a:p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C53F7C-ABDC-BEC3-1BA2-F0352C80F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256" y="72845"/>
            <a:ext cx="2195743" cy="33223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964D94E-E82C-7A8F-A0B7-28C94559C7C7}"/>
              </a:ext>
            </a:extLst>
          </p:cNvPr>
          <p:cNvSpPr txBox="1"/>
          <p:nvPr/>
        </p:nvSpPr>
        <p:spPr>
          <a:xfrm>
            <a:off x="9908753" y="3347435"/>
            <a:ext cx="2370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https://arxiv.org/pdf/1706.03762.pdf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7393DC1-7036-0AA0-7CE4-FDDE3B8DE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486" y="38556"/>
            <a:ext cx="3552049" cy="108424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2F04C2C-0D70-118D-EAED-4D61C8BE9A7F}"/>
              </a:ext>
            </a:extLst>
          </p:cNvPr>
          <p:cNvSpPr txBox="1"/>
          <p:nvPr/>
        </p:nvSpPr>
        <p:spPr>
          <a:xfrm>
            <a:off x="6438557" y="3804575"/>
            <a:ext cx="376188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10"/>
              </a:rPr>
              <a:t>https://www.microsoft.com/en-us/research/uploads/prod/2021/06/Pre-training-Models-Xu-Tan.pdf</a:t>
            </a:r>
            <a:endParaRPr lang="en-US" sz="1100" dirty="0"/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6AAA780-3C02-EC8D-1EC3-13A1301B2D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743" y="4239447"/>
            <a:ext cx="2155584" cy="87716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EEC998E-B5E7-F7A1-B18F-082A7E966087}"/>
              </a:ext>
            </a:extLst>
          </p:cNvPr>
          <p:cNvSpPr txBox="1"/>
          <p:nvPr/>
        </p:nvSpPr>
        <p:spPr>
          <a:xfrm>
            <a:off x="9392798" y="5048723"/>
            <a:ext cx="260452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BART</a:t>
            </a:r>
          </a:p>
          <a:p>
            <a:pPr algn="r"/>
            <a:r>
              <a:rPr lang="en-US" sz="1100" dirty="0">
                <a:hlinkClick r:id="rId12"/>
              </a:rPr>
              <a:t>https://arxiv.org/pdf/1906.07510v8.pdf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89D19-08D5-0538-561C-E294E8A4FA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644149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After RE, associations between relations occurs.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Leading association algorithms are:</a:t>
            </a:r>
          </a:p>
          <a:p>
            <a:pPr marL="1143000" lvl="1" indent="-457200"/>
            <a:r>
              <a:rPr lang="en-US" dirty="0" err="1"/>
              <a:t>Apriori</a:t>
            </a:r>
            <a:endParaRPr lang="en-US" dirty="0"/>
          </a:p>
          <a:p>
            <a:pPr marL="1143000" lvl="1" indent="-457200"/>
            <a:r>
              <a:rPr lang="en-US" dirty="0"/>
              <a:t>FP Growth</a:t>
            </a:r>
          </a:p>
          <a:p>
            <a:pPr marL="1143000" lvl="1" indent="-457200"/>
            <a:r>
              <a:rPr lang="en-US" dirty="0"/>
              <a:t>Eclat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Continued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DBECE-0560-78FE-6603-C807BF37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772" y="1451142"/>
            <a:ext cx="4301044" cy="3474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9333E-9A36-7F03-867A-4BAA909264EC}"/>
              </a:ext>
            </a:extLst>
          </p:cNvPr>
          <p:cNvSpPr txBox="1"/>
          <p:nvPr/>
        </p:nvSpPr>
        <p:spPr>
          <a:xfrm>
            <a:off x="7525772" y="4915317"/>
            <a:ext cx="4474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https://research.ijcaonline.org/volume69/number25/pxc3888502.pdf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3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2E2CA-6427-9905-478C-4A2E5D1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</a:t>
            </a:r>
          </a:p>
        </p:txBody>
      </p:sp>
      <p:pic>
        <p:nvPicPr>
          <p:cNvPr id="10" name="Graphic 23">
            <a:extLst>
              <a:ext uri="{FF2B5EF4-FFF2-40B4-BE49-F238E27FC236}">
                <a16:creationId xmlns:a16="http://schemas.microsoft.com/office/drawing/2014/main" id="{B403479B-6279-6B9B-15A6-8F2BDEAB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855" y="33417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823B0CCC-5A09-0291-7271-2060F272E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2143" y="4105030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Neptune</a:t>
            </a:r>
          </a:p>
        </p:txBody>
      </p:sp>
      <p:pic>
        <p:nvPicPr>
          <p:cNvPr id="12" name="Graphic 5">
            <a:extLst>
              <a:ext uri="{FF2B5EF4-FFF2-40B4-BE49-F238E27FC236}">
                <a16:creationId xmlns:a16="http://schemas.microsoft.com/office/drawing/2014/main" id="{CD175E6E-590E-C08B-AD57-A2EF9A1E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95" y="33620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9216F19C-9C34-83D3-5F60-16D622B8D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6183" y="4125677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14" name="Graphic 26">
            <a:extLst>
              <a:ext uri="{FF2B5EF4-FFF2-40B4-BE49-F238E27FC236}">
                <a16:creationId xmlns:a16="http://schemas.microsoft.com/office/drawing/2014/main" id="{E26A8743-9DA5-D4DF-FD23-E95E49A12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466" y="33430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B2D58A4D-06E7-5B57-6A62-20677EFEE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229" y="4106617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pic>
        <p:nvPicPr>
          <p:cNvPr id="16" name="Graphic 8">
            <a:extLst>
              <a:ext uri="{FF2B5EF4-FFF2-40B4-BE49-F238E27FC236}">
                <a16:creationId xmlns:a16="http://schemas.microsoft.com/office/drawing/2014/main" id="{3848FD04-6E35-FA28-AD60-69DC562E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37" y="33605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777BBEAB-C225-5FCC-F39E-447BADB0D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662" y="4124090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18" name="Graphic 5">
            <a:extLst>
              <a:ext uri="{FF2B5EF4-FFF2-40B4-BE49-F238E27FC236}">
                <a16:creationId xmlns:a16="http://schemas.microsoft.com/office/drawing/2014/main" id="{7C55BD12-8A50-90B2-0310-540EC151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66" y="33401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FA452723-8860-6543-569A-8F0878DB2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5854" y="4103732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0F0107-7602-4170-71D6-9AC0A8074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13" y="3416060"/>
            <a:ext cx="1316364" cy="625599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9481A4E1-2EC1-EAC1-E453-7EAD2097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4" y="4103732"/>
            <a:ext cx="22399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Text Dataset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60E0BB5-3695-E8FE-A2B8-B90D820B3B6A}"/>
              </a:ext>
            </a:extLst>
          </p:cNvPr>
          <p:cNvSpPr/>
          <p:nvPr/>
        </p:nvSpPr>
        <p:spPr>
          <a:xfrm>
            <a:off x="1868977" y="3639845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8C45030-9B85-204B-D637-9C31C242D8EC}"/>
              </a:ext>
            </a:extLst>
          </p:cNvPr>
          <p:cNvSpPr/>
          <p:nvPr/>
        </p:nvSpPr>
        <p:spPr>
          <a:xfrm>
            <a:off x="3742013" y="3648287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CDF5436-7932-925D-C1B1-30D49E6EAF7B}"/>
              </a:ext>
            </a:extLst>
          </p:cNvPr>
          <p:cNvSpPr/>
          <p:nvPr/>
        </p:nvSpPr>
        <p:spPr>
          <a:xfrm>
            <a:off x="5679195" y="3648287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999DFA5-18C7-786F-6448-959DE9B67F1E}"/>
              </a:ext>
            </a:extLst>
          </p:cNvPr>
          <p:cNvSpPr/>
          <p:nvPr/>
        </p:nvSpPr>
        <p:spPr>
          <a:xfrm>
            <a:off x="7604239" y="3648287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E8C8B19-BA44-A1FD-60F3-35E960C7EF02}"/>
              </a:ext>
            </a:extLst>
          </p:cNvPr>
          <p:cNvSpPr/>
          <p:nvPr/>
        </p:nvSpPr>
        <p:spPr>
          <a:xfrm>
            <a:off x="9523200" y="3639845"/>
            <a:ext cx="734684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8AB4D74-8104-0C23-5473-A006B28FCA7D}"/>
              </a:ext>
            </a:extLst>
          </p:cNvPr>
          <p:cNvSpPr/>
          <p:nvPr/>
        </p:nvSpPr>
        <p:spPr>
          <a:xfrm>
            <a:off x="10286273" y="1690687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Clean, Transform, and Filter Structured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DB Scans and Queries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Apply FP Growth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8D5078D2-5132-1F28-91BC-7E280A6E6F12}"/>
              </a:ext>
            </a:extLst>
          </p:cNvPr>
          <p:cNvSpPr/>
          <p:nvPr/>
        </p:nvSpPr>
        <p:spPr>
          <a:xfrm>
            <a:off x="8338923" y="1690687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Perform Relation Extraction (RE) to convert unstructured data to structured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Write to DB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51A188D5-C409-08D8-8979-D3614782AC55}"/>
              </a:ext>
            </a:extLst>
          </p:cNvPr>
          <p:cNvSpPr/>
          <p:nvPr/>
        </p:nvSpPr>
        <p:spPr>
          <a:xfrm>
            <a:off x="6446930" y="1690687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High performance queue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Allows consuming service to be parallel by ensuring only one consumer gets each message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1FA4C82D-03C5-D2F3-A779-B0BC3E1C3711}"/>
              </a:ext>
            </a:extLst>
          </p:cNvPr>
          <p:cNvSpPr/>
          <p:nvPr/>
        </p:nvSpPr>
        <p:spPr>
          <a:xfrm>
            <a:off x="4554937" y="1692168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Download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Unzip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Split into manageable data message 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Publish text to queue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07BA34E2-9FDD-FC52-EE90-6FD7AFDC2A78}"/>
              </a:ext>
            </a:extLst>
          </p:cNvPr>
          <p:cNvSpPr/>
          <p:nvPr/>
        </p:nvSpPr>
        <p:spPr>
          <a:xfrm>
            <a:off x="2603661" y="1692168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Zipped text moved to AWS cloud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This allows servers to access as needed with higher download speeds 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EB33BAA7-F1B2-4D78-DD26-797498615281}"/>
              </a:ext>
            </a:extLst>
          </p:cNvPr>
          <p:cNvSpPr/>
          <p:nvPr/>
        </p:nvSpPr>
        <p:spPr>
          <a:xfrm>
            <a:off x="652385" y="1694990"/>
            <a:ext cx="1665520" cy="139248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</a:rPr>
              <a:t>Text already mined and transforming to JSON files</a:t>
            </a:r>
          </a:p>
        </p:txBody>
      </p:sp>
    </p:spTree>
    <p:extLst>
      <p:ext uri="{BB962C8B-B14F-4D97-AF65-F5344CB8AC3E}">
        <p14:creationId xmlns:p14="http://schemas.microsoft.com/office/powerpoint/2010/main" val="197809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8010</TotalTime>
  <Words>783</Words>
  <Application>Microsoft Office PowerPoint</Application>
  <PresentationFormat>Widescreen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Office Theme</vt:lpstr>
      <vt:lpstr>2_Office Theme</vt:lpstr>
      <vt:lpstr> Data Mining for Entity Relationship Associations   School of Engineering and Applied Science  Department of Computer Science CSCI 6443– Data Mining  </vt:lpstr>
      <vt:lpstr>Problem Definition</vt:lpstr>
      <vt:lpstr>Problem Definition Continued</vt:lpstr>
      <vt:lpstr>Related Work</vt:lpstr>
      <vt:lpstr>Related Work Continued</vt:lpstr>
      <vt:lpstr>Related Work Continued</vt:lpstr>
      <vt:lpstr>Related Work Continued</vt:lpstr>
      <vt:lpstr>Related Work Continued</vt:lpstr>
      <vt:lpstr>Proposed Approach</vt:lpstr>
      <vt:lpstr>Selected Dataset</vt:lpstr>
      <vt:lpstr>Current Progress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Gross, Ryan</cp:lastModifiedBy>
  <cp:revision>40</cp:revision>
  <dcterms:created xsi:type="dcterms:W3CDTF">2020-03-10T16:22:03Z</dcterms:created>
  <dcterms:modified xsi:type="dcterms:W3CDTF">2022-11-09T01:07:43Z</dcterms:modified>
</cp:coreProperties>
</file>